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7561263" cy="10693400"/>
  <p:notesSz cx="6800850" cy="99329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AAE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4" autoAdjust="0"/>
    <p:restoredTop sz="94660"/>
  </p:normalViewPr>
  <p:slideViewPr>
    <p:cSldViewPr snapToGrid="0" snapToObjects="1">
      <p:cViewPr varScale="1">
        <p:scale>
          <a:sx n="40" d="100"/>
          <a:sy n="40" d="100"/>
        </p:scale>
        <p:origin x="2388" y="3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035" cy="4966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2241" y="0"/>
            <a:ext cx="2947035" cy="4966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75180-7995-4D92-90E3-04DA484485CC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4388" y="744538"/>
            <a:ext cx="2632075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18169"/>
            <a:ext cx="5440680" cy="4469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4615"/>
            <a:ext cx="2947035" cy="4966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2241" y="9434615"/>
            <a:ext cx="2947035" cy="4966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2C8784-4CD0-472D-B4A8-2494694AB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051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C8784-4CD0-472D-B4A8-2494694AB77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494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microsoft.com/office/2007/relationships/hdphoto" Target="../media/hdphoto2.wdp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ライド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 userDrawn="1"/>
        </p:nvSpPr>
        <p:spPr>
          <a:xfrm>
            <a:off x="4212680" y="0"/>
            <a:ext cx="3024336" cy="5202684"/>
          </a:xfrm>
          <a:prstGeom prst="rect">
            <a:avLst/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Texturizer/>
                      </a14:imgEffect>
                    </a14:imgLayer>
                  </a14:imgProps>
                </a:ext>
              </a:extLst>
            </a:blip>
            <a:srcRect/>
            <a:stretch>
              <a:fillRect r="-5743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図プレースホルダー 2"/>
          <p:cNvSpPr>
            <a:spLocks noGrp="1"/>
          </p:cNvSpPr>
          <p:nvPr>
            <p:ph type="pic" sz="quarter" idx="15" hasCustomPrompt="1"/>
          </p:nvPr>
        </p:nvSpPr>
        <p:spPr>
          <a:xfrm>
            <a:off x="396255" y="234132"/>
            <a:ext cx="3888432" cy="3888432"/>
          </a:xfrm>
          <a:prstGeom prst="ellipse">
            <a:avLst/>
          </a:prstGeom>
          <a:blipFill dpi="0" rotWithShape="1">
            <a:blip r:embed="rId4"/>
            <a:srcRect/>
            <a:tile tx="-742950" ty="0" sx="100000" sy="100000" flip="none" algn="tl"/>
          </a:blipFill>
          <a:effectLst/>
        </p:spPr>
        <p:txBody>
          <a:bodyPr anchor="b">
            <a:normAutofit/>
          </a:bodyPr>
          <a:lstStyle>
            <a:lvl1pPr>
              <a:defRPr sz="2000">
                <a:solidFill>
                  <a:srgbClr val="FF0000"/>
                </a:solidFill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9" name="図プレースホルダー 2"/>
          <p:cNvSpPr>
            <a:spLocks noGrp="1"/>
          </p:cNvSpPr>
          <p:nvPr>
            <p:ph type="pic" sz="quarter" idx="17" hasCustomPrompt="1"/>
          </p:nvPr>
        </p:nvSpPr>
        <p:spPr>
          <a:xfrm>
            <a:off x="4716735" y="2538388"/>
            <a:ext cx="2520000" cy="2520000"/>
          </a:xfrm>
          <a:prstGeom prst="ellipse">
            <a:avLst/>
          </a:prstGeom>
          <a:blipFill dpi="0"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-50000"/>
                      </a14:imgEffect>
                    </a14:imgLayer>
                  </a14:imgProps>
                </a:ext>
              </a:extLst>
            </a:blip>
            <a:srcRect/>
            <a:tile tx="-742950" ty="0" sx="100000" sy="100000" flip="none" algn="tl"/>
          </a:blipFill>
          <a:effectLst/>
        </p:spPr>
        <p:txBody>
          <a:bodyPr anchor="b">
            <a:normAutofit/>
          </a:bodyPr>
          <a:lstStyle>
            <a:lvl1pPr algn="r">
              <a:defRPr sz="2000">
                <a:solidFill>
                  <a:srgbClr val="FF0000"/>
                </a:solidFill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0" name="テキスト プレースホルダー 10"/>
          <p:cNvSpPr>
            <a:spLocks noGrp="1"/>
          </p:cNvSpPr>
          <p:nvPr>
            <p:ph type="body" sz="quarter" idx="19" hasCustomPrompt="1"/>
          </p:nvPr>
        </p:nvSpPr>
        <p:spPr>
          <a:xfrm>
            <a:off x="324247" y="7218908"/>
            <a:ext cx="3672408" cy="2736304"/>
          </a:xfrm>
        </p:spPr>
        <p:txBody>
          <a:bodyPr lIns="0" tIns="0" rIns="0" bIns="0">
            <a:normAutofit/>
          </a:bodyPr>
          <a:lstStyle>
            <a:lvl1pPr>
              <a:lnSpc>
                <a:spcPct val="150000"/>
              </a:lnSpc>
              <a:defRPr sz="1200"/>
            </a:lvl1pPr>
          </a:lstStyle>
          <a:p>
            <a:pPr lvl="0"/>
            <a:r>
              <a:rPr kumimoji="1" lang="ja-JP" altLang="en-US" dirty="0"/>
              <a:t>文字を追加する</a:t>
            </a:r>
          </a:p>
        </p:txBody>
      </p:sp>
      <p:sp>
        <p:nvSpPr>
          <p:cNvPr id="11" name="テキスト プレースホルダー 10"/>
          <p:cNvSpPr>
            <a:spLocks noGrp="1"/>
          </p:cNvSpPr>
          <p:nvPr>
            <p:ph type="body" sz="quarter" idx="20" hasCustomPrompt="1"/>
          </p:nvPr>
        </p:nvSpPr>
        <p:spPr>
          <a:xfrm>
            <a:off x="4212679" y="5353563"/>
            <a:ext cx="3024336" cy="2520280"/>
          </a:xfrm>
          <a:solidFill>
            <a:srgbClr val="AAE600"/>
          </a:solidFill>
          <a:ln w="3175">
            <a:noFill/>
          </a:ln>
        </p:spPr>
        <p:txBody>
          <a:bodyPr anchor="ctr">
            <a:normAutofit/>
          </a:bodyPr>
          <a:lstStyle>
            <a:lvl1pPr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ja-JP" altLang="en-US" dirty="0"/>
              <a:t>文字を追加する</a:t>
            </a:r>
          </a:p>
        </p:txBody>
      </p:sp>
      <p:sp>
        <p:nvSpPr>
          <p:cNvPr id="12" name="図プレースホルダー 13"/>
          <p:cNvSpPr>
            <a:spLocks noGrp="1"/>
          </p:cNvSpPr>
          <p:nvPr>
            <p:ph type="pic" sz="quarter" idx="21" hasCustomPrompt="1"/>
          </p:nvPr>
        </p:nvSpPr>
        <p:spPr>
          <a:xfrm>
            <a:off x="4212680" y="8083004"/>
            <a:ext cx="3024336" cy="1872208"/>
          </a:xfrm>
          <a:blipFill>
            <a:blip r:embed="rId7"/>
            <a:stretch>
              <a:fillRect/>
            </a:stretch>
          </a:blipFill>
        </p:spPr>
        <p:txBody>
          <a:bodyPr>
            <a:normAutofit/>
          </a:bodyPr>
          <a:lstStyle>
            <a:lvl1pPr>
              <a:defRPr sz="2000">
                <a:solidFill>
                  <a:srgbClr val="FF0000"/>
                </a:solidFill>
              </a:defRPr>
            </a:lvl1pPr>
          </a:lstStyle>
          <a:p>
            <a:r>
              <a:rPr kumimoji="1" lang="ja-JP" altLang="en-US" dirty="0"/>
              <a:t>周辺地図や案内図をいれてください</a:t>
            </a:r>
          </a:p>
        </p:txBody>
      </p:sp>
      <p:sp>
        <p:nvSpPr>
          <p:cNvPr id="13" name="テキスト プレースホルダー 10"/>
          <p:cNvSpPr>
            <a:spLocks noGrp="1"/>
          </p:cNvSpPr>
          <p:nvPr>
            <p:ph type="body" sz="quarter" idx="22" hasCustomPrompt="1"/>
          </p:nvPr>
        </p:nvSpPr>
        <p:spPr>
          <a:xfrm>
            <a:off x="324247" y="10027220"/>
            <a:ext cx="6912768" cy="288032"/>
          </a:xfrm>
        </p:spPr>
        <p:txBody>
          <a:bodyPr lIns="0" tIns="0" rIns="0" bIns="0" anchor="t">
            <a:normAutofit/>
          </a:bodyPr>
          <a:lstStyle>
            <a:lvl1pPr algn="dist">
              <a:defRPr sz="1400"/>
            </a:lvl1pPr>
          </a:lstStyle>
          <a:p>
            <a:pPr lvl="0"/>
            <a:r>
              <a:rPr kumimoji="1" lang="ja-JP" altLang="en-US" dirty="0"/>
              <a:t>文字を追加する</a:t>
            </a:r>
          </a:p>
        </p:txBody>
      </p:sp>
      <p:sp>
        <p:nvSpPr>
          <p:cNvPr id="14" name="テキスト プレースホルダー 8"/>
          <p:cNvSpPr>
            <a:spLocks noGrp="1"/>
          </p:cNvSpPr>
          <p:nvPr>
            <p:ph type="body" sz="quarter" idx="10" hasCustomPrompt="1"/>
          </p:nvPr>
        </p:nvSpPr>
        <p:spPr>
          <a:xfrm>
            <a:off x="324247" y="4374592"/>
            <a:ext cx="3672408" cy="2700300"/>
          </a:xfrm>
        </p:spPr>
        <p:txBody>
          <a:bodyPr lIns="0" rIns="0">
            <a:normAutofit/>
          </a:bodyPr>
          <a:lstStyle>
            <a:lvl1pPr algn="dist">
              <a:defRPr sz="60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文字を追加する</a:t>
            </a:r>
          </a:p>
        </p:txBody>
      </p:sp>
    </p:spTree>
    <p:extLst>
      <p:ext uri="{BB962C8B-B14F-4D97-AF65-F5344CB8AC3E}">
        <p14:creationId xmlns:p14="http://schemas.microsoft.com/office/powerpoint/2010/main" val="4119359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928C1-DAEA-486F-BBF4-902B4906D9CE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F6D1-A32B-4C25-A39B-6B6ACC18D4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822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875928C1-DAEA-486F-BBF4-902B4906D9CE}" type="datetimeFigureOut">
              <a:rPr lang="ja-JP" altLang="en-US" smtClean="0"/>
              <a:pPr/>
              <a:t>2023/8/16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72BDF6D1-A32B-4C25-A39B-6B6ACC18D49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80354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kumimoji="1" sz="2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C5BFAA1-E1DC-4DA3-56B2-93D20A21F4A3}"/>
              </a:ext>
            </a:extLst>
          </p:cNvPr>
          <p:cNvSpPr/>
          <p:nvPr/>
        </p:nvSpPr>
        <p:spPr>
          <a:xfrm>
            <a:off x="85825" y="96982"/>
            <a:ext cx="7417222" cy="963932"/>
          </a:xfrm>
          <a:prstGeom prst="rect">
            <a:avLst/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380602F-7BE9-4EC8-AD0D-EFEB083663AC}"/>
              </a:ext>
            </a:extLst>
          </p:cNvPr>
          <p:cNvSpPr txBox="1"/>
          <p:nvPr/>
        </p:nvSpPr>
        <p:spPr>
          <a:xfrm>
            <a:off x="249008" y="9219956"/>
            <a:ext cx="7090855" cy="1426031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latin typeface="+mj-ea"/>
                <a:ea typeface="+mj-ea"/>
              </a:rPr>
              <a:t>QR</a:t>
            </a:r>
            <a:r>
              <a:rPr lang="ja-JP" altLang="en-US" sz="2000" b="1" dirty="0">
                <a:latin typeface="+mj-ea"/>
                <a:ea typeface="+mj-ea"/>
              </a:rPr>
              <a:t>コード、申込み専用フォームでお申込みください</a:t>
            </a:r>
            <a:endParaRPr lang="en-US" altLang="ja-JP" sz="2000" b="1" dirty="0">
              <a:latin typeface="+mj-ea"/>
              <a:ea typeface="+mj-ea"/>
            </a:endParaRPr>
          </a:p>
          <a:p>
            <a:pPr>
              <a:lnSpc>
                <a:spcPts val="2000"/>
              </a:lnSpc>
            </a:pPr>
            <a:r>
              <a:rPr kumimoji="1" lang="en-US" altLang="ja-JP" sz="2000" b="1" spc="-80" dirty="0">
                <a:latin typeface="+mj-ea"/>
                <a:ea typeface="+mj-ea"/>
              </a:rPr>
              <a:t>NPO</a:t>
            </a:r>
            <a:r>
              <a:rPr lang="ja-JP" altLang="en-US" sz="2000" b="1" spc="-80" dirty="0">
                <a:latin typeface="+mj-ea"/>
                <a:ea typeface="+mj-ea"/>
              </a:rPr>
              <a:t>法人介護者サポート</a:t>
            </a:r>
            <a:r>
              <a:rPr kumimoji="1" lang="ja-JP" altLang="en-US" sz="2000" b="1" spc="-80" dirty="0">
                <a:latin typeface="+mj-ea"/>
                <a:ea typeface="+mj-ea"/>
              </a:rPr>
              <a:t>ネットワークセンター・アラジン</a:t>
            </a:r>
            <a:endParaRPr kumimoji="1" lang="en-US" altLang="ja-JP" sz="2000" b="1" spc="-80" dirty="0">
              <a:latin typeface="+mj-ea"/>
              <a:ea typeface="+mj-ea"/>
            </a:endParaRPr>
          </a:p>
          <a:p>
            <a:pPr>
              <a:lnSpc>
                <a:spcPts val="2000"/>
              </a:lnSpc>
            </a:pPr>
            <a:r>
              <a:rPr lang="ja-JP" altLang="en-US" spc="-70" dirty="0">
                <a:latin typeface="+mj-ea"/>
                <a:ea typeface="+mj-ea"/>
              </a:rPr>
              <a:t>申込専用フォーム</a:t>
            </a:r>
            <a:r>
              <a:rPr lang="en-US" altLang="ja-JP" spc="-70" dirty="0">
                <a:latin typeface="+mj-ea"/>
                <a:ea typeface="+mj-ea"/>
              </a:rPr>
              <a:t>  https://forms.gle/sbPDytsdw4YBecRHA</a:t>
            </a:r>
            <a:endParaRPr lang="en-US" altLang="ja-JP" spc="-70" dirty="0"/>
          </a:p>
          <a:p>
            <a:pPr>
              <a:lnSpc>
                <a:spcPts val="2000"/>
              </a:lnSpc>
            </a:pPr>
            <a:r>
              <a:rPr lang="ja-JP" altLang="en-US" spc="-70" dirty="0"/>
              <a:t>お　問　合　せ　先：　</a:t>
            </a:r>
            <a:r>
              <a:rPr lang="en-US" altLang="ja-JP" spc="-70" dirty="0">
                <a:ea typeface="+mj-ea"/>
              </a:rPr>
              <a:t>arajin.carersalon@gmail.com</a:t>
            </a:r>
          </a:p>
          <a:p>
            <a:pPr>
              <a:lnSpc>
                <a:spcPts val="2000"/>
              </a:lnSpc>
            </a:pPr>
            <a:r>
              <a:rPr lang="ja-JP" altLang="en-US" spc="-70" dirty="0">
                <a:ea typeface="+mj-ea"/>
              </a:rPr>
              <a:t>　　　　　　　　　　　　　 </a:t>
            </a:r>
            <a:r>
              <a:rPr lang="en-US" altLang="ja-JP" spc="-70" dirty="0">
                <a:ea typeface="+mj-ea"/>
              </a:rPr>
              <a:t>TEL:03-5368-1955 / FAX:03-6809-1093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126948F8-F89B-4B6D-AF6B-BF59E3921FC8}"/>
              </a:ext>
            </a:extLst>
          </p:cNvPr>
          <p:cNvSpPr txBox="1"/>
          <p:nvPr/>
        </p:nvSpPr>
        <p:spPr>
          <a:xfrm>
            <a:off x="1270519" y="159743"/>
            <a:ext cx="489677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お母さんを介護する娘さんのつどい</a:t>
            </a:r>
            <a:endParaRPr lang="en-US" altLang="ja-JP" sz="20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32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娘サロン開催のお知らせ</a:t>
            </a:r>
          </a:p>
        </p:txBody>
      </p:sp>
      <p:sp>
        <p:nvSpPr>
          <p:cNvPr id="32" name="テキスト プレースホルダー 6">
            <a:extLst>
              <a:ext uri="{FF2B5EF4-FFF2-40B4-BE49-F238E27FC236}">
                <a16:creationId xmlns:a16="http://schemas.microsoft.com/office/drawing/2014/main" id="{0385ED01-D278-4AE1-8162-6CA6702785C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5825" y="1182944"/>
            <a:ext cx="7417222" cy="963932"/>
          </a:xfrm>
        </p:spPr>
        <p:txBody>
          <a:bodyPr>
            <a:noAutofit/>
          </a:bodyPr>
          <a:lstStyle/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n-US" altLang="ja-JP" dirty="0"/>
              <a:t> </a:t>
            </a:r>
            <a:r>
              <a:rPr lang="ja-JP" altLang="en-US" sz="1400" dirty="0"/>
              <a:t>親を介護する娘さんのつどい「娘サロン」</a:t>
            </a:r>
            <a:r>
              <a:rPr kumimoji="1" lang="ja-JP" altLang="en-US" sz="1400" dirty="0"/>
              <a:t>開催</a:t>
            </a:r>
            <a:r>
              <a:rPr lang="ja-JP" altLang="en-US" sz="1400" dirty="0"/>
              <a:t>をはじめて１</a:t>
            </a:r>
            <a:r>
              <a:rPr lang="en-US" altLang="ja-JP" sz="1400" dirty="0"/>
              <a:t>3</a:t>
            </a:r>
            <a:r>
              <a:rPr lang="ja-JP" altLang="en-US" sz="1400" dirty="0"/>
              <a:t>年となりました。</a:t>
            </a:r>
            <a:endParaRPr lang="en-US" altLang="ja-JP" sz="1400" dirty="0"/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kumimoji="1" lang="ja-JP" altLang="en-US" sz="1400" dirty="0"/>
              <a:t>娘さんならではの様々な気持ちを語り合い、</a:t>
            </a:r>
            <a:r>
              <a:rPr lang="ja-JP" altLang="en-US" sz="1400" dirty="0"/>
              <a:t>介護についての情報を交換しあう場、</a:t>
            </a:r>
            <a:endParaRPr lang="en-US" altLang="ja-JP" sz="1400" dirty="0"/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ja-JP" altLang="en-US" sz="1400" dirty="0"/>
              <a:t>そして</a:t>
            </a:r>
            <a:r>
              <a:rPr kumimoji="1" lang="ja-JP" altLang="en-US" sz="1400" dirty="0"/>
              <a:t>仲間との出会いの場となっています。会場につどう場とオンラインのつどいが</a:t>
            </a:r>
            <a:endParaRPr kumimoji="1" lang="en-US" altLang="ja-JP" sz="1400" dirty="0"/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kumimoji="1" lang="ja-JP" altLang="en-US" sz="1400" dirty="0"/>
              <a:t>あります。どちらも</a:t>
            </a:r>
            <a:r>
              <a:rPr lang="ja-JP" altLang="en-US" sz="1400" dirty="0"/>
              <a:t>毎回はじめての方のご参加がありますので</a:t>
            </a:r>
            <a:r>
              <a:rPr kumimoji="1" lang="ja-JP" altLang="en-US" sz="1400" dirty="0"/>
              <a:t>お気軽に足をお運びください。</a:t>
            </a:r>
            <a:endParaRPr kumimoji="1" lang="en-US" altLang="ja-JP" sz="1400" dirty="0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B1BE6049-4651-4510-85F9-4587DE90B090}"/>
              </a:ext>
            </a:extLst>
          </p:cNvPr>
          <p:cNvSpPr txBox="1"/>
          <p:nvPr/>
        </p:nvSpPr>
        <p:spPr>
          <a:xfrm>
            <a:off x="495711" y="8325246"/>
            <a:ext cx="6317672" cy="827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〇適切な距離を保って開催します。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そのため必ずお申込みをお願いします。</a:t>
            </a:r>
            <a:endParaRPr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参加人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人数によっては２部制とさせて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いただく場合もあります。ご了承ください。</a:t>
            </a:r>
            <a:endParaRPr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〇ご参加の方はマスクの着用をお願い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します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13A04D48-DA09-44AF-8DF9-77C09332D7A2}"/>
              </a:ext>
            </a:extLst>
          </p:cNvPr>
          <p:cNvSpPr txBox="1"/>
          <p:nvPr/>
        </p:nvSpPr>
        <p:spPr>
          <a:xfrm>
            <a:off x="156834" y="2634982"/>
            <a:ext cx="3941381" cy="2677656"/>
          </a:xfrm>
          <a:prstGeom prst="rect">
            <a:avLst/>
          </a:prstGeom>
          <a:solidFill>
            <a:schemeClr val="bg2"/>
          </a:solidFill>
          <a:ln w="12700">
            <a:solidFill>
              <a:srgbClr val="FF3399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solidFill>
                  <a:srgbClr val="FF3399"/>
                </a:solidFill>
                <a:latin typeface="+mn-ea"/>
              </a:rPr>
              <a:t>奇数月第２土曜日</a:t>
            </a:r>
            <a:endParaRPr lang="en-US" altLang="ja-JP" sz="2400" b="1" dirty="0">
              <a:solidFill>
                <a:srgbClr val="FF3399"/>
              </a:solidFill>
              <a:latin typeface="+mn-ea"/>
            </a:endParaRPr>
          </a:p>
          <a:p>
            <a:r>
              <a:rPr lang="ja-JP" altLang="en-US" sz="2400" b="1" dirty="0">
                <a:latin typeface="+mn-ea"/>
              </a:rPr>
              <a:t>９月９日（土）</a:t>
            </a:r>
            <a:endParaRPr lang="en-US" altLang="ja-JP" sz="2400" b="1" dirty="0">
              <a:latin typeface="+mn-ea"/>
            </a:endParaRPr>
          </a:p>
          <a:p>
            <a:r>
              <a:rPr lang="ja-JP" altLang="en-US" sz="2400" b="1" dirty="0">
                <a:latin typeface="+mn-ea"/>
              </a:rPr>
              <a:t>１１月１１日（土）</a:t>
            </a:r>
            <a:endParaRPr lang="en-US" altLang="ja-JP" sz="2400" b="1" dirty="0">
              <a:latin typeface="+mn-ea"/>
            </a:endParaRPr>
          </a:p>
          <a:p>
            <a:r>
              <a:rPr lang="ja-JP" altLang="en-US" sz="2400" b="1" dirty="0"/>
              <a:t>　　  １４：００</a:t>
            </a:r>
            <a:r>
              <a:rPr lang="en-US" altLang="ja-JP" sz="2400" b="1" dirty="0"/>
              <a:t>-</a:t>
            </a:r>
            <a:r>
              <a:rPr lang="ja-JP" altLang="en-US" sz="2400" b="1" dirty="0"/>
              <a:t>１６：００</a:t>
            </a:r>
            <a:endParaRPr lang="en-US" altLang="ja-JP" sz="2400" b="1" dirty="0"/>
          </a:p>
          <a:p>
            <a:r>
              <a:rPr kumimoji="1" lang="ja-JP" altLang="en-US" sz="2000" b="1" dirty="0"/>
              <a:t>会場 ：オンライン（</a:t>
            </a:r>
            <a:r>
              <a:rPr kumimoji="1" lang="en-US" altLang="ja-JP" sz="2000" b="1" dirty="0"/>
              <a:t>ZOOM </a:t>
            </a:r>
            <a:r>
              <a:rPr kumimoji="1" lang="ja-JP" altLang="en-US" sz="2000" b="1" dirty="0"/>
              <a:t>）</a:t>
            </a:r>
            <a:r>
              <a:rPr lang="en-US" altLang="ja-JP" sz="2000" b="1" spc="-150" dirty="0"/>
              <a:t>                 </a:t>
            </a:r>
            <a:r>
              <a:rPr lang="ja-JP" altLang="en-US" sz="2000" b="1" spc="-150" dirty="0"/>
              <a:t>　</a:t>
            </a:r>
            <a:endParaRPr lang="en-US" altLang="ja-JP" sz="2000" b="1" spc="-150" dirty="0"/>
          </a:p>
          <a:p>
            <a:r>
              <a:rPr kumimoji="1" lang="ja-JP" altLang="en-US" sz="2000" b="1" spc="-150" dirty="0"/>
              <a:t>会費：無料</a:t>
            </a:r>
            <a:endParaRPr kumimoji="1" lang="en-US" altLang="ja-JP" sz="2000" b="1" spc="-150" dirty="0"/>
          </a:p>
          <a:p>
            <a:r>
              <a:rPr lang="ja-JP" altLang="en-US" sz="1600" b="1" spc="-150" dirty="0"/>
              <a:t>＊参加申し込みをいただいた方へ</a:t>
            </a:r>
            <a:endParaRPr lang="en-US" altLang="ja-JP" sz="1600" b="1" spc="-150" dirty="0"/>
          </a:p>
          <a:p>
            <a:r>
              <a:rPr kumimoji="1" lang="ja-JP" altLang="en-US" sz="1600" b="1" spc="-150" dirty="0"/>
              <a:t>　</a:t>
            </a:r>
            <a:r>
              <a:rPr lang="en-US" altLang="ja-JP" sz="1600" b="1" spc="-150" dirty="0"/>
              <a:t> ZOOM</a:t>
            </a:r>
            <a:r>
              <a:rPr lang="ja-JP" altLang="en-US" sz="1600" b="1" spc="-150" dirty="0"/>
              <a:t>アドレスをお知らせします</a:t>
            </a:r>
            <a:endParaRPr kumimoji="1" lang="en-US" altLang="ja-JP" sz="1600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B78A2B9D-D796-472B-ABBD-005EF9F435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6595" y="2336920"/>
            <a:ext cx="2436113" cy="2212171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B0CFB63-ACB4-42E5-8AB6-C6649FA967E6}"/>
              </a:ext>
            </a:extLst>
          </p:cNvPr>
          <p:cNvSpPr txBox="1"/>
          <p:nvPr/>
        </p:nvSpPr>
        <p:spPr>
          <a:xfrm>
            <a:off x="156834" y="2292735"/>
            <a:ext cx="1837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オンライン開催</a:t>
            </a: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CDF2D545-5B83-48D0-9E57-D76BEC96FF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2634" y="3485670"/>
            <a:ext cx="1626086" cy="1535390"/>
          </a:xfrm>
          <a:prstGeom prst="rect">
            <a:avLst/>
          </a:prstGeom>
        </p:spPr>
      </p:pic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6FE4470-B563-4F8C-B587-007D3568BEC7}"/>
              </a:ext>
            </a:extLst>
          </p:cNvPr>
          <p:cNvSpPr txBox="1"/>
          <p:nvPr/>
        </p:nvSpPr>
        <p:spPr>
          <a:xfrm>
            <a:off x="6151837" y="3526799"/>
            <a:ext cx="1323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会場</a:t>
            </a:r>
            <a:r>
              <a:rPr kumimoji="1" lang="ja-JP" altLang="en-US" sz="2000" b="1" dirty="0"/>
              <a:t>開催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2182D88-FF5F-4D69-9A7C-604361FFF126}"/>
              </a:ext>
            </a:extLst>
          </p:cNvPr>
          <p:cNvSpPr txBox="1"/>
          <p:nvPr/>
        </p:nvSpPr>
        <p:spPr>
          <a:xfrm>
            <a:off x="3477102" y="4571632"/>
            <a:ext cx="3950101" cy="3380092"/>
          </a:xfrm>
          <a:prstGeom prst="rect">
            <a:avLst/>
          </a:prstGeom>
          <a:solidFill>
            <a:schemeClr val="bg2"/>
          </a:solidFill>
          <a:ln w="19050">
            <a:solidFill>
              <a:srgbClr val="FF33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solidFill>
                  <a:srgbClr val="FF3399"/>
                </a:solidFill>
                <a:latin typeface="+mn-ea"/>
              </a:rPr>
              <a:t>　毎月第４土曜日</a:t>
            </a:r>
            <a:endParaRPr lang="en-US" altLang="ja-JP" sz="2400" b="1" dirty="0">
              <a:solidFill>
                <a:srgbClr val="FF3399"/>
              </a:solidFill>
              <a:latin typeface="+mn-ea"/>
            </a:endParaRPr>
          </a:p>
          <a:p>
            <a:r>
              <a:rPr lang="ja-JP" altLang="en-US" sz="2400" b="1" dirty="0">
                <a:latin typeface="+mn-ea"/>
              </a:rPr>
              <a:t>　　　８月２６日　９月２３日</a:t>
            </a:r>
            <a:endParaRPr lang="en-US" altLang="ja-JP" sz="2400" b="1" dirty="0">
              <a:latin typeface="+mn-ea"/>
            </a:endParaRPr>
          </a:p>
          <a:p>
            <a:r>
              <a:rPr lang="ja-JP" altLang="en-US" sz="2400" b="1" dirty="0">
                <a:latin typeface="+mn-ea"/>
              </a:rPr>
              <a:t>　　１０月２８日　１１月２５日</a:t>
            </a:r>
            <a:endParaRPr lang="en-US" altLang="ja-JP" sz="2400" b="1" dirty="0">
              <a:latin typeface="+mn-ea"/>
            </a:endParaRPr>
          </a:p>
          <a:p>
            <a:r>
              <a:rPr lang="ja-JP" altLang="en-US" sz="2400" b="1" dirty="0"/>
              <a:t>　　　 　　１４：００</a:t>
            </a:r>
            <a:r>
              <a:rPr lang="en-US" altLang="ja-JP" sz="2400" b="1" dirty="0"/>
              <a:t>-</a:t>
            </a:r>
            <a:r>
              <a:rPr lang="ja-JP" altLang="en-US" sz="2400" b="1" dirty="0"/>
              <a:t>１６：００</a:t>
            </a:r>
            <a:endParaRPr lang="en-US" altLang="ja-JP" sz="2400" b="1" dirty="0"/>
          </a:p>
          <a:p>
            <a:r>
              <a:rPr kumimoji="1" lang="ja-JP" altLang="en-US" sz="2000" b="1" spc="-100" dirty="0">
                <a:latin typeface="+mn-ea"/>
              </a:rPr>
              <a:t>会場 ：アラジン中野事務所</a:t>
            </a:r>
            <a:endParaRPr lang="en-US" altLang="ja-JP" sz="1800" b="1" kern="100" spc="-100" dirty="0">
              <a:effectLst/>
              <a:latin typeface="+mn-ea"/>
              <a:cs typeface="Times New Roman" panose="02020603050405020304" pitchFamily="18" charset="0"/>
            </a:endParaRPr>
          </a:p>
          <a:p>
            <a:r>
              <a:rPr lang="ja-JP" altLang="en-US" b="1" kern="100" spc="-100" dirty="0">
                <a:latin typeface="+mn-ea"/>
                <a:cs typeface="Times New Roman" panose="02020603050405020304" pitchFamily="18" charset="0"/>
              </a:rPr>
              <a:t>　　　</a:t>
            </a:r>
            <a:r>
              <a:rPr lang="ja-JP" altLang="en-US" sz="1800" kern="100" spc="-60" dirty="0">
                <a:effectLst/>
                <a:latin typeface="+mn-ea"/>
                <a:cs typeface="Times New Roman" panose="02020603050405020304" pitchFamily="18" charset="0"/>
              </a:rPr>
              <a:t>中野区本町６－２７－１３</a:t>
            </a:r>
            <a:endParaRPr lang="en-US" altLang="ja-JP" sz="1800" kern="100" spc="-60" dirty="0">
              <a:effectLst/>
              <a:latin typeface="+mn-ea"/>
              <a:cs typeface="Times New Roman" panose="02020603050405020304" pitchFamily="18" charset="0"/>
            </a:endParaRPr>
          </a:p>
          <a:p>
            <a:r>
              <a:rPr lang="ja-JP" altLang="en-US" kern="100" spc="-60" dirty="0">
                <a:latin typeface="+mn-ea"/>
                <a:cs typeface="Times New Roman" panose="02020603050405020304" pitchFamily="18" charset="0"/>
              </a:rPr>
              <a:t>　　　　　　　　　　　　　</a:t>
            </a:r>
            <a:r>
              <a:rPr lang="ja-JP" altLang="en-US" sz="1800" kern="100" spc="-60" dirty="0">
                <a:effectLst/>
                <a:latin typeface="+mn-ea"/>
                <a:cs typeface="Times New Roman" panose="02020603050405020304" pitchFamily="18" charset="0"/>
              </a:rPr>
              <a:t>岡本マンション２０１</a:t>
            </a:r>
            <a:endParaRPr lang="en-US" altLang="ja-JP" sz="1800" kern="100" spc="-60" dirty="0">
              <a:effectLst/>
              <a:latin typeface="+mn-ea"/>
              <a:cs typeface="Times New Roman" panose="02020603050405020304" pitchFamily="18" charset="0"/>
            </a:endParaRPr>
          </a:p>
          <a:p>
            <a:r>
              <a:rPr lang="ja-JP" altLang="en-US" kern="100" spc="-60" dirty="0">
                <a:latin typeface="+mn-ea"/>
                <a:cs typeface="Times New Roman" panose="02020603050405020304" pitchFamily="18" charset="0"/>
              </a:rPr>
              <a:t>　　　</a:t>
            </a:r>
            <a:r>
              <a:rPr lang="ja-JP" altLang="ja-JP" sz="1600" kern="100" dirty="0">
                <a:effectLst/>
                <a:latin typeface="+mn-ea"/>
                <a:cs typeface="Times New Roman" panose="02020603050405020304" pitchFamily="18" charset="0"/>
              </a:rPr>
              <a:t>東京メトロ「</a:t>
            </a:r>
            <a:r>
              <a:rPr lang="ja-JP" altLang="en-US" sz="1600" kern="100" dirty="0">
                <a:latin typeface="+mn-ea"/>
                <a:cs typeface="Times New Roman" panose="02020603050405020304" pitchFamily="18" charset="0"/>
              </a:rPr>
              <a:t>新中野</a:t>
            </a:r>
            <a:r>
              <a:rPr lang="ja-JP" altLang="ja-JP" sz="1600" kern="100" dirty="0">
                <a:effectLst/>
                <a:latin typeface="+mn-ea"/>
                <a:cs typeface="Times New Roman" panose="02020603050405020304" pitchFamily="18" charset="0"/>
              </a:rPr>
              <a:t>」駅　徒歩</a:t>
            </a:r>
            <a:r>
              <a:rPr lang="ja-JP" altLang="en-US" sz="1600" kern="100" dirty="0">
                <a:effectLst/>
                <a:latin typeface="+mn-ea"/>
                <a:cs typeface="Times New Roman" panose="02020603050405020304" pitchFamily="18" charset="0"/>
              </a:rPr>
              <a:t>４</a:t>
            </a:r>
            <a:r>
              <a:rPr lang="ja-JP" altLang="ja-JP" sz="1600" kern="100" dirty="0">
                <a:effectLst/>
                <a:latin typeface="+mn-ea"/>
                <a:cs typeface="Times New Roman" panose="02020603050405020304" pitchFamily="18" charset="0"/>
              </a:rPr>
              <a:t>分</a:t>
            </a:r>
            <a:endParaRPr lang="en-US" altLang="ja-JP" sz="16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>
              <a:lnSpc>
                <a:spcPts val="2800"/>
              </a:lnSpc>
            </a:pPr>
            <a:r>
              <a:rPr lang="ja-JP" altLang="en-US" sz="2000" b="1" dirty="0">
                <a:latin typeface="+mn-ea"/>
              </a:rPr>
              <a:t>会費</a:t>
            </a:r>
            <a:r>
              <a:rPr kumimoji="1" lang="ja-JP" altLang="en-US" sz="2000" b="1" dirty="0">
                <a:latin typeface="+mn-ea"/>
              </a:rPr>
              <a:t> ：</a:t>
            </a:r>
            <a:r>
              <a:rPr lang="ja-JP" altLang="en-US" sz="2000" b="1" spc="-150" dirty="0">
                <a:latin typeface="+mn-ea"/>
              </a:rPr>
              <a:t>１０００円</a:t>
            </a:r>
            <a:endParaRPr lang="en-US" altLang="ja-JP" sz="2000" b="1" spc="-150" dirty="0">
              <a:latin typeface="+mn-ea"/>
            </a:endParaRPr>
          </a:p>
          <a:p>
            <a:pPr>
              <a:lnSpc>
                <a:spcPts val="2800"/>
              </a:lnSpc>
            </a:pPr>
            <a:r>
              <a:rPr lang="ja-JP" altLang="en-US" sz="2000" b="1" spc="-150" dirty="0">
                <a:latin typeface="+mn-ea"/>
              </a:rPr>
              <a:t>　　　　　（コーヒー・ケーキ付）</a:t>
            </a:r>
            <a:endParaRPr lang="en-US" altLang="ja-JP" sz="2000" b="1" spc="-150" dirty="0">
              <a:latin typeface="+mn-ea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040A7BEB-6908-42F7-ADFF-151903D0441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81337" y="9402549"/>
            <a:ext cx="1044021" cy="1044021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83F7ED06-34B5-7267-7973-A8E4F0FA474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1088" y="5983556"/>
            <a:ext cx="3071760" cy="1581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976144"/>
      </p:ext>
    </p:extLst>
  </p:cSld>
  <p:clrMapOvr>
    <a:masterClrMapping/>
  </p:clrMapOvr>
</p:sld>
</file>

<file path=ppt/theme/theme1.xml><?xml version="1.0" encoding="utf-8"?>
<a:theme xmlns:a="http://schemas.openxmlformats.org/drawingml/2006/main" name="21591_bounenkai_oshira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21591_bounenkai_oshirase</Template>
  <TotalTime>769</TotalTime>
  <Words>280</Words>
  <Application>Microsoft Office PowerPoint</Application>
  <PresentationFormat>ユーザー設定</PresentationFormat>
  <Paragraphs>35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メイリオ</vt:lpstr>
      <vt:lpstr>Arial</vt:lpstr>
      <vt:lpstr>Calibri</vt:lpstr>
      <vt:lpstr>21591_bounenkai_oshirase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森川 恵子</dc:creator>
  <cp:lastModifiedBy>森川 恵子</cp:lastModifiedBy>
  <cp:revision>42</cp:revision>
  <cp:lastPrinted>2021-04-15T05:48:35Z</cp:lastPrinted>
  <dcterms:created xsi:type="dcterms:W3CDTF">2021-04-13T06:08:42Z</dcterms:created>
  <dcterms:modified xsi:type="dcterms:W3CDTF">2023-08-16T13:39:00Z</dcterms:modified>
</cp:coreProperties>
</file>